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tags/tag13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4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15.xml" ContentType="application/vnd.openxmlformats-officedocument.presentationml.tags+xml"/>
  <Override PartName="/ppt/notesSlides/notesSlide24.xml" ContentType="application/vnd.openxmlformats-officedocument.presentationml.notesSlide+xml"/>
  <Override PartName="/ppt/tags/tag16.xml" ContentType="application/vnd.openxmlformats-officedocument.presentationml.tags+xml"/>
  <Override PartName="/ppt/notesSlides/notesSlide25.xml" ContentType="application/vnd.openxmlformats-officedocument.presentationml.notesSlide+xml"/>
  <Override PartName="/ppt/tags/tag17.xml" ContentType="application/vnd.openxmlformats-officedocument.presentationml.tags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313" r:id="rId2"/>
    <p:sldId id="330" r:id="rId3"/>
    <p:sldId id="331" r:id="rId4"/>
    <p:sldId id="323" r:id="rId5"/>
    <p:sldId id="327" r:id="rId6"/>
    <p:sldId id="314" r:id="rId7"/>
    <p:sldId id="315" r:id="rId8"/>
    <p:sldId id="316" r:id="rId9"/>
    <p:sldId id="317" r:id="rId10"/>
    <p:sldId id="304" r:id="rId11"/>
    <p:sldId id="329" r:id="rId12"/>
    <p:sldId id="318" r:id="rId13"/>
    <p:sldId id="305" r:id="rId14"/>
    <p:sldId id="306" r:id="rId15"/>
    <p:sldId id="307" r:id="rId16"/>
    <p:sldId id="319" r:id="rId17"/>
    <p:sldId id="298" r:id="rId18"/>
    <p:sldId id="292" r:id="rId19"/>
    <p:sldId id="321" r:id="rId20"/>
    <p:sldId id="311" r:id="rId21"/>
    <p:sldId id="312" r:id="rId22"/>
    <p:sldId id="322" r:id="rId23"/>
    <p:sldId id="325" r:id="rId24"/>
    <p:sldId id="328" r:id="rId25"/>
    <p:sldId id="300" r:id="rId26"/>
    <p:sldId id="33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1"/>
    <p:restoredTop sz="94385"/>
  </p:normalViewPr>
  <p:slideViewPr>
    <p:cSldViewPr>
      <p:cViewPr varScale="1">
        <p:scale>
          <a:sx n="65" d="100"/>
          <a:sy n="65" d="100"/>
        </p:scale>
        <p:origin x="136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53" d="100"/>
          <a:sy n="153" d="100"/>
        </p:scale>
        <p:origin x="1784" y="-48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439C267-41EC-544A-83C3-D27569833554}" type="datetimeFigureOut">
              <a:rPr lang="en-US"/>
              <a:pPr>
                <a:defRPr/>
              </a:pPr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2BC122C-7AD9-AB48-A88B-459B90E1C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9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your goals?  Give me some words…</a:t>
            </a:r>
          </a:p>
          <a:p>
            <a:endParaRPr lang="en-US" dirty="0"/>
          </a:p>
          <a:p>
            <a:r>
              <a:rPr lang="en-US" dirty="0"/>
              <a:t>Do Good science</a:t>
            </a:r>
          </a:p>
          <a:p>
            <a:r>
              <a:rPr lang="en-US" dirty="0"/>
              <a:t>Recognize good science</a:t>
            </a:r>
          </a:p>
          <a:p>
            <a:r>
              <a:rPr lang="en-US" dirty="0"/>
              <a:t>Help Others – Kelly talked about this a lot from the POV of you getting from others –remember that you guide others, too</a:t>
            </a:r>
          </a:p>
          <a:p>
            <a:r>
              <a:rPr lang="en-US" dirty="0"/>
              <a:t>You are creating your professional self.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08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use case studies *a lot*.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56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97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start with a case study. </a:t>
            </a:r>
          </a:p>
          <a:p>
            <a:r>
              <a:rPr lang="en-US" dirty="0"/>
              <a:t>This one deals with Mike, a graduate student. We have others that deal with staff, postdocs, faculty.</a:t>
            </a:r>
          </a:p>
          <a:p>
            <a:endParaRPr lang="en-US" dirty="0"/>
          </a:p>
          <a:p>
            <a:r>
              <a:rPr lang="en-US" dirty="0"/>
              <a:t>A control is a validation that your basic experimental assumptions are correct.</a:t>
            </a:r>
          </a:p>
          <a:p>
            <a:endParaRPr lang="en-US" dirty="0"/>
          </a:p>
          <a:p>
            <a:r>
              <a:rPr lang="en-US" dirty="0"/>
              <a:t>How are we feeling about Mike at this point, with regard to the core elements we outlined? </a:t>
            </a:r>
          </a:p>
          <a:p>
            <a:endParaRPr lang="en-US" dirty="0"/>
          </a:p>
          <a:p>
            <a:r>
              <a:rPr lang="en-US" dirty="0"/>
              <a:t>What should we do if we were to counsel him?</a:t>
            </a:r>
          </a:p>
          <a:p>
            <a:r>
              <a:rPr lang="en-US" dirty="0"/>
              <a:t>(Kelly): seek the advice of 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176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are we feeling now?? So let’s think about that.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288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40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-Mike fesses up at this point, the advisor contacts the editorial staff to retract the article from review.</a:t>
            </a:r>
          </a:p>
          <a:p>
            <a:endParaRPr lang="en-US" dirty="0"/>
          </a:p>
          <a:p>
            <a:r>
              <a:rPr lang="en-US" dirty="0"/>
              <a:t>We’ve focused on the student, BUT .. .</a:t>
            </a:r>
          </a:p>
          <a:p>
            <a:endParaRPr lang="en-US" dirty="0"/>
          </a:p>
          <a:p>
            <a:r>
              <a:rPr lang="en-US" dirty="0"/>
              <a:t>Does the advisor come out of this case study unscathed?</a:t>
            </a:r>
          </a:p>
          <a:p>
            <a:endParaRPr lang="en-US" dirty="0"/>
          </a:p>
          <a:p>
            <a:r>
              <a:rPr lang="en-US" dirty="0"/>
              <a:t>Breakdown. Obviously with serious consequences.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659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>
                <a:latin typeface="Calibri" charset="0"/>
              </a:rPr>
              <a:t>research misconduct</a:t>
            </a:r>
          </a:p>
          <a:p>
            <a:endParaRPr lang="en-US" dirty="0">
              <a:latin typeface="Calibri" charset="0"/>
            </a:endParaRPr>
          </a:p>
          <a:p>
            <a:r>
              <a:rPr lang="en-US" dirty="0"/>
              <a:t>In presenting it, but also in skewing conversations that occurred.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58BF30-6BDA-1A41-802E-B8EC3D546A6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757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It’s all about misrepresentation in any setting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BCC910-5F77-3E4B-8035-28C3B473A52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>
                <a:latin typeface="Calibri" charset="0"/>
              </a:rPr>
              <a:t>Research misconduct aside, there’s not a week that goes by that I don’t think about each of these in some fashion or another.</a:t>
            </a:r>
          </a:p>
          <a:p>
            <a:endParaRPr lang="en-US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58BF30-6BDA-1A41-802E-B8EC3D546A6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Calibri" charset="0"/>
              </a:rPr>
              <a:t>Manning’s wonderful stuff!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6A5196-C531-4A4F-A607-9C5C67F46F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21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I will frame today’s topic around YOUR goals.</a:t>
            </a:r>
          </a:p>
          <a:p>
            <a:endParaRPr lang="en-US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037DF-63F2-3D48-B7BA-A5830D73A0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614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691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649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6659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You are in control of your work.  Apply the above to your work.  </a:t>
            </a:r>
            <a:r>
              <a:rPr lang="en-US" dirty="0"/>
              <a:t>Must consider all areas of your ‘reach’. Must actively think about these.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48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Requires that the science that came before is done Responsibly</a:t>
            </a:r>
          </a:p>
          <a:p>
            <a:r>
              <a:rPr lang="en-US" dirty="0"/>
              <a:t>Reproducibly</a:t>
            </a:r>
          </a:p>
          <a:p>
            <a:r>
              <a:rPr lang="en-US" dirty="0"/>
              <a:t>&amp; with Rigor.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1818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Calibri" charset="0"/>
              </a:rPr>
              <a:t>Very closely related to RCR training is training in what’s referred to as Rigorous Experimental Design and Transparency to Enhance Reproducibility</a:t>
            </a:r>
          </a:p>
          <a:p>
            <a:endParaRPr lang="en-US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929C12-08DD-A342-A70C-E6F038AD242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18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your goals?  Give me some words…</a:t>
            </a:r>
          </a:p>
          <a:p>
            <a:endParaRPr lang="en-US" dirty="0"/>
          </a:p>
          <a:p>
            <a:r>
              <a:rPr lang="en-US" dirty="0"/>
              <a:t>Do Good science</a:t>
            </a:r>
          </a:p>
          <a:p>
            <a:r>
              <a:rPr lang="en-US" dirty="0"/>
              <a:t>Recognize good science</a:t>
            </a:r>
          </a:p>
          <a:p>
            <a:r>
              <a:rPr lang="en-US" dirty="0"/>
              <a:t>Help Others – Kelly talked about this a lot from the POV of you getting from others –remember that you guide others, too</a:t>
            </a:r>
          </a:p>
          <a:p>
            <a:r>
              <a:rPr lang="en-US" dirty="0"/>
              <a:t>You are creating your professional self.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27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Requires that the science that came before is done Responsibly</a:t>
            </a:r>
          </a:p>
          <a:p>
            <a:r>
              <a:rPr lang="en-US" dirty="0"/>
              <a:t>Reproducibly</a:t>
            </a:r>
          </a:p>
          <a:p>
            <a:r>
              <a:rPr lang="en-US" dirty="0"/>
              <a:t>&amp; with Rigor.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46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Requires that the science that came before is done Responsibly</a:t>
            </a:r>
          </a:p>
          <a:p>
            <a:r>
              <a:rPr lang="en-US" dirty="0"/>
              <a:t>Reproducibly</a:t>
            </a:r>
          </a:p>
          <a:p>
            <a:r>
              <a:rPr lang="en-US" dirty="0"/>
              <a:t>&amp; with Rigor.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91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BC122C-7AD9-AB48-A88B-459B90E1C58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11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effectLst/>
              </a:rPr>
              <a:t>Those qualities allow you to conduct research responsibly.  </a:t>
            </a:r>
          </a:p>
          <a:p>
            <a:r>
              <a:rPr lang="en-US" dirty="0"/>
              <a:t>Responsible to whom? </a:t>
            </a:r>
          </a:p>
          <a:p>
            <a:r>
              <a:rPr lang="en-US" dirty="0"/>
              <a:t>    Yourself</a:t>
            </a:r>
          </a:p>
          <a:p>
            <a:r>
              <a:rPr lang="en-US" dirty="0"/>
              <a:t>    Peers / Colleagues</a:t>
            </a:r>
          </a:p>
          <a:p>
            <a:r>
              <a:rPr lang="en-US" dirty="0"/>
              <a:t>    Profession</a:t>
            </a:r>
          </a:p>
          <a:p>
            <a:r>
              <a:rPr lang="en-US" dirty="0"/>
              <a:t>    Society</a:t>
            </a:r>
          </a:p>
          <a:p>
            <a:endParaRPr lang="en-US" dirty="0">
              <a:latin typeface="Calibri" charset="0"/>
            </a:endParaRPr>
          </a:p>
          <a:p>
            <a:endParaRPr lang="en-US" dirty="0">
              <a:latin typeface="Calibri" charset="0"/>
            </a:endParaRPr>
          </a:p>
          <a:p>
            <a:endParaRPr lang="en-US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037DF-63F2-3D48-B7BA-A5830D73A0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61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en-US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58BF30-6BDA-1A41-802E-B8EC3D546A6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2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Calibri" charset="0"/>
              </a:rPr>
              <a:t>So, with regard to the nuts and bolts of training, know first that NIH requires training of us and other biomedical institutions in RCR.</a:t>
            </a:r>
          </a:p>
          <a:p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We meet the requirements through … </a:t>
            </a:r>
          </a:p>
          <a:p>
            <a:r>
              <a:rPr lang="en-US" dirty="0">
                <a:latin typeface="Calibri" charset="0"/>
              </a:rPr>
              <a:t>This is another of Kelly’ s examples of, “You will see this several times, in several contexts.  </a:t>
            </a:r>
          </a:p>
          <a:p>
            <a:pPr marL="228600" indent="-228600">
              <a:buAutoNum type="arabicParenR"/>
            </a:pPr>
            <a:r>
              <a:rPr lang="en-US" dirty="0">
                <a:latin typeface="Calibri" charset="0"/>
              </a:rPr>
              <a:t>It must be important.</a:t>
            </a:r>
          </a:p>
          <a:p>
            <a:pPr marL="228600" indent="-228600">
              <a:buAutoNum type="arabicParenR"/>
            </a:pPr>
            <a:r>
              <a:rPr lang="en-US" dirty="0">
                <a:latin typeface="Calibri" charset="0"/>
              </a:rPr>
              <a:t>Oh, I see now why (else) its important (because you are ready for it in another context)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6A5196-C531-4A4F-A607-9C5C67F46F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91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A45AF268-0075-4E4F-8085-9067E2E51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2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16868-498D-5845-9609-04CC41626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5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D040E-32D1-264B-A7C6-E86E3E13B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3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AF3D2-CCB3-D948-8041-054004574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1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00A78-3B73-A74F-B7F4-F17D5001D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0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8384B-9BC4-AF4E-9CBC-C802A30C5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3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718B2-55EB-274C-B349-7F1131C91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8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B4A00-3C77-FB48-8D23-11A7828BB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48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" name="Rounded Rectangle 2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71ABF-AFB1-2649-83C9-A1B9A573E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34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3B9C8-52CB-1C42-879F-EE8170C67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4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CD91E-80E5-BF4D-9FBA-6C3BAC53B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3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886DF72-CC61-3B45-BD3F-B4170A22D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79" r:id="rId2"/>
    <p:sldLayoutId id="2147483985" r:id="rId3"/>
    <p:sldLayoutId id="2147483980" r:id="rId4"/>
    <p:sldLayoutId id="2147483981" r:id="rId5"/>
    <p:sldLayoutId id="2147483982" r:id="rId6"/>
    <p:sldLayoutId id="2147483986" r:id="rId7"/>
    <p:sldLayoutId id="2147483987" r:id="rId8"/>
    <p:sldLayoutId id="2147483988" r:id="rId9"/>
    <p:sldLayoutId id="2147483983" r:id="rId10"/>
    <p:sldLayoutId id="21474839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charset="0"/>
          <a:ea typeface="ＭＳ Ｐゴシック" charset="0"/>
          <a:cs typeface="ＭＳ Ｐゴシック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ＭＳ Ｐゴシック" charset="0"/>
          <a:cs typeface="ＭＳ Ｐゴシック" charset="0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ＭＳ Ｐゴシック" charset="0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hyperlink" Target="https://labarchives.zoom.us/j/96412599295?pwd=elIzMmM3WEZmVjlmckFNZjVMNDNhQT09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hyperlink" Target="https://labarchives.zoom.us/j/96412599295?pwd=elIzMmM3WEZmVjlmckFNZjVMNDNhQT0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325" y="533400"/>
            <a:ext cx="8261350" cy="1039812"/>
          </a:xfrm>
        </p:spPr>
        <p:txBody>
          <a:bodyPr>
            <a:normAutofit fontScale="90000"/>
          </a:bodyPr>
          <a:lstStyle/>
          <a:p>
            <a:r>
              <a:rPr lang="en-US" sz="2700" b="1" baseline="30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2700" b="1" baseline="300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SDFlies</a:t>
            </a:r>
            <a:r>
              <a:rPr lang="en-US" sz="2700" b="1" baseline="30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700" b="1" baseline="30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2700" b="1" baseline="30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BGSOrientation</a:t>
            </a:r>
            <a:r>
              <a:rPr lang="en-US" sz="3100" baseline="30000" dirty="0">
                <a:solidFill>
                  <a:srgbClr val="6577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baseline="30000" dirty="0">
                <a:solidFill>
                  <a:srgbClr val="65778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>Today’s program:</a:t>
            </a:r>
            <a:br>
              <a:rPr lang="en-US" dirty="0"/>
            </a:b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r>
              <a:rPr lang="en-US" b="1" dirty="0"/>
              <a:t>Doing Research Responsibly</a:t>
            </a:r>
            <a:r>
              <a:rPr lang="en-US" dirty="0"/>
              <a:t> — Steve, ~25min</a:t>
            </a:r>
          </a:p>
          <a:p>
            <a:pPr lvl="1"/>
            <a:r>
              <a:rPr lang="en-US" dirty="0"/>
              <a:t>Theme:    Starting your Professional Life with Rigor</a:t>
            </a:r>
          </a:p>
          <a:p>
            <a:endParaRPr lang="en-US" b="1" dirty="0"/>
          </a:p>
          <a:p>
            <a:r>
              <a:rPr lang="en-US" b="1" dirty="0"/>
              <a:t>Laboratory Notebook </a:t>
            </a:r>
            <a:r>
              <a:rPr lang="en-US" dirty="0"/>
              <a:t>— Steve, ~ 20min</a:t>
            </a:r>
          </a:p>
          <a:p>
            <a:r>
              <a:rPr lang="en-US" dirty="0"/>
              <a:t>Kate, Chelsea &amp; Ben, ~ 40min total</a:t>
            </a:r>
          </a:p>
          <a:p>
            <a:pPr lvl="1"/>
            <a:r>
              <a:rPr lang="en-US" dirty="0"/>
              <a:t>Theme:    organize, Organize, ORGANIZE!</a:t>
            </a:r>
          </a:p>
          <a:p>
            <a:endParaRPr lang="en-US" b="1" dirty="0"/>
          </a:p>
          <a:p>
            <a:r>
              <a:rPr lang="en-US" b="1" dirty="0"/>
              <a:t>Set up an Electronic Notebook </a:t>
            </a:r>
            <a:r>
              <a:rPr lang="en-US" dirty="0"/>
              <a:t>— </a:t>
            </a:r>
            <a:r>
              <a:rPr lang="en-US" dirty="0" err="1"/>
              <a:t>LabArchives</a:t>
            </a:r>
            <a:r>
              <a:rPr lang="en-US" dirty="0"/>
              <a:t> Breakout session, on ZOOM: 	~50min </a:t>
            </a:r>
            <a:r>
              <a:rPr lang="en-US" u="sng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https://labarchives.zoom.us/j/96412599295?pwd=elIzMmM3WEZmVjlmckFNZjVMNDNhQT09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Meeting ID: 964 1259 9295;   Passcode: 808862  </a:t>
            </a:r>
          </a:p>
          <a:p>
            <a:pPr marL="114300" indent="0">
              <a:buNone/>
            </a:pP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813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064"/>
    </mc:Choice>
    <mc:Fallback xmlns="">
      <p:transition spd="slow" advTm="1270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r>
              <a:rPr lang="en-US" sz="2800" b="1" dirty="0"/>
              <a:t>You will read ‘Case Studies’ often</a:t>
            </a:r>
          </a:p>
          <a:p>
            <a:endParaRPr lang="en-US" sz="2800" b="1" dirty="0"/>
          </a:p>
          <a:p>
            <a:r>
              <a:rPr lang="en-US" sz="2800" b="1" dirty="0"/>
              <a:t>These are a source for discussion</a:t>
            </a:r>
          </a:p>
          <a:p>
            <a:endParaRPr lang="en-US" sz="2800" b="1" dirty="0"/>
          </a:p>
          <a:p>
            <a:r>
              <a:rPr lang="en-US" sz="2800" b="1" dirty="0"/>
              <a:t>In small groups to promote comfortable discussion</a:t>
            </a:r>
          </a:p>
          <a:p>
            <a:endParaRPr lang="en-US" sz="3200" b="1" dirty="0"/>
          </a:p>
          <a:p>
            <a:r>
              <a:rPr lang="en-US" sz="2800" b="1" dirty="0"/>
              <a:t>Each group has a ‘facilitator’</a:t>
            </a:r>
          </a:p>
          <a:p>
            <a:pPr lvl="1"/>
            <a:r>
              <a:rPr lang="en-US" sz="2400" b="1" dirty="0"/>
              <a:t>One who guides, not lectures</a:t>
            </a:r>
          </a:p>
          <a:p>
            <a:pPr lvl="1"/>
            <a:r>
              <a:rPr lang="en-US" sz="2400" b="1" dirty="0"/>
              <a:t>(for some topics) there will be no perfect 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1CE5D4-F608-6741-B7C8-5078D898B0F8}"/>
              </a:ext>
            </a:extLst>
          </p:cNvPr>
          <p:cNvSpPr txBox="1"/>
          <p:nvPr/>
        </p:nvSpPr>
        <p:spPr>
          <a:xfrm>
            <a:off x="2971800" y="2286000"/>
            <a:ext cx="55326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You had a great intro to Case Studies yesterday ”On Mentorship’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016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715"/>
    </mc:Choice>
    <mc:Fallback xmlns="">
      <p:transition spd="slow" advTm="697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duotone>
              <a:schemeClr val="bg1">
                <a:tint val="70000"/>
                <a:satMod val="170000"/>
              </a:schemeClr>
              <a:schemeClr val="bg1">
                <a:shade val="70000"/>
                <a:satMod val="13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34" y="5334000"/>
            <a:ext cx="8261350" cy="1039812"/>
          </a:xfrm>
        </p:spPr>
        <p:txBody>
          <a:bodyPr>
            <a:normAutofit fontScale="90000"/>
          </a:bodyPr>
          <a:lstStyle/>
          <a:p>
            <a:r>
              <a:rPr lang="en-US" dirty="0"/>
              <a:t>Apply those Essential QUALITIES</a:t>
            </a:r>
            <a:br>
              <a:rPr lang="en-US" dirty="0"/>
            </a:br>
            <a:r>
              <a:rPr lang="en-US" dirty="0"/>
              <a:t>in considering case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4800"/>
            <a:ext cx="8229600" cy="4953000"/>
          </a:xfrm>
        </p:spPr>
        <p:txBody>
          <a:bodyPr/>
          <a:lstStyle/>
          <a:p>
            <a:r>
              <a:rPr lang="en-US" b="1" dirty="0"/>
              <a:t>HONESTY</a:t>
            </a:r>
            <a:r>
              <a:rPr lang="en-US" dirty="0"/>
              <a:t> — conveying information truthfully and honoring commitments</a:t>
            </a:r>
          </a:p>
          <a:p>
            <a:endParaRPr lang="en-US" b="1" dirty="0"/>
          </a:p>
          <a:p>
            <a:r>
              <a:rPr lang="en-US" b="1" dirty="0"/>
              <a:t>ACCURACY</a:t>
            </a:r>
            <a:r>
              <a:rPr lang="en-US" dirty="0"/>
              <a:t>— reporting findings precisely and taking care to avoid errors</a:t>
            </a:r>
          </a:p>
          <a:p>
            <a:endParaRPr lang="en-US" b="1" dirty="0"/>
          </a:p>
          <a:p>
            <a:r>
              <a:rPr lang="en-US" b="1" dirty="0"/>
              <a:t>EFFICIENCY</a:t>
            </a:r>
            <a:r>
              <a:rPr lang="en-US" dirty="0"/>
              <a:t>— using resources wisely and avoiding waste, and</a:t>
            </a:r>
          </a:p>
          <a:p>
            <a:endParaRPr lang="en-US" b="1" dirty="0"/>
          </a:p>
          <a:p>
            <a:r>
              <a:rPr lang="en-US" b="1" dirty="0"/>
              <a:t>OBJECTIVITY</a:t>
            </a:r>
            <a:r>
              <a:rPr lang="en-US" dirty="0"/>
              <a:t>— letting the facts speak for themselves and avoiding improper bias.</a:t>
            </a:r>
          </a:p>
          <a:p>
            <a:pPr marL="114300" indent="0">
              <a:buNone/>
            </a:pP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9790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888"/>
    </mc:Choice>
    <mc:Fallback xmlns="">
      <p:transition spd="slow" advTm="388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61350" cy="103981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Example Case Study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pPr marL="114300" indent="0">
              <a:buNone/>
            </a:pPr>
            <a:r>
              <a:rPr lang="en-US" sz="3200" dirty="0"/>
              <a:t>Mike is a 4</a:t>
            </a:r>
            <a:r>
              <a:rPr lang="en-US" sz="3200" baseline="30000" dirty="0"/>
              <a:t>th</a:t>
            </a:r>
            <a:r>
              <a:rPr lang="en-US" sz="3200" dirty="0"/>
              <a:t>-year student. His work is progressing well, however some data aren’t falling into place.  </a:t>
            </a:r>
          </a:p>
          <a:p>
            <a:pPr marL="114300" indent="0">
              <a:buNone/>
            </a:pPr>
            <a:r>
              <a:rPr lang="en-US" sz="3200" dirty="0"/>
              <a:t>Specifically a few control experiments he knows </a:t>
            </a:r>
            <a:r>
              <a:rPr lang="en-US" sz="3200" i="1" dirty="0"/>
              <a:t>should</a:t>
            </a:r>
            <a:r>
              <a:rPr lang="en-US" sz="3200" dirty="0"/>
              <a:t> work are not working.</a:t>
            </a:r>
          </a:p>
          <a:p>
            <a:pPr marL="114300" indent="0">
              <a:buNone/>
            </a:pPr>
            <a:r>
              <a:rPr lang="en-US" sz="3200" b="1" dirty="0"/>
              <a:t>He doesn’t want to bother his thesis advisor or thesis committee with what he thinks is a minor detail, so he has not asked for advice or help.</a:t>
            </a:r>
          </a:p>
          <a:p>
            <a:pPr marL="114300" indent="0" algn="ctr">
              <a:buNone/>
            </a:pPr>
            <a:r>
              <a:rPr lang="en-US" i="1" dirty="0"/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20202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841"/>
    </mc:Choice>
    <mc:Fallback xmlns="">
      <p:transition spd="slow" advTm="3884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876800"/>
          </a:xfrm>
        </p:spPr>
        <p:txBody>
          <a:bodyPr/>
          <a:lstStyle/>
          <a:p>
            <a:pPr marL="114300" indent="0">
              <a:buNone/>
            </a:pPr>
            <a:r>
              <a:rPr lang="en-US" sz="3200" dirty="0"/>
              <a:t>Perhaps because he expects them to work soon, or because he does not want to ruin what’s really a pretty nice story, Mike, when asked about the controls at a lab meeting </a:t>
            </a:r>
            <a:r>
              <a:rPr lang="en-US" sz="3200" b="1" dirty="0"/>
              <a:t>says, “…no worries, I’ve done them; they were as expected”.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3200" dirty="0"/>
              <a:t>	How do you rate Mike? </a:t>
            </a:r>
          </a:p>
          <a:p>
            <a:pPr marL="114300" indent="0">
              <a:buNone/>
            </a:pPr>
            <a:r>
              <a:rPr lang="en-US" dirty="0"/>
              <a:t>(Honesty, Accuracy, Efficiency, Objectivity)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  <a:p>
            <a:pPr marL="114300" indent="0" algn="ctr">
              <a:buNone/>
            </a:pPr>
            <a:r>
              <a:rPr lang="en-US" i="1" dirty="0"/>
              <a:t>(continued)</a:t>
            </a:r>
          </a:p>
          <a:p>
            <a:pPr marL="114300" indent="0">
              <a:buNone/>
            </a:pPr>
            <a:r>
              <a:rPr lang="en-US" sz="3200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E55A8E-B2EB-EE4F-ABFE-DAF43E321EE3}"/>
              </a:ext>
            </a:extLst>
          </p:cNvPr>
          <p:cNvSpPr txBox="1"/>
          <p:nvPr/>
        </p:nvSpPr>
        <p:spPr>
          <a:xfrm>
            <a:off x="7924800" y="6019800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pause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142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839"/>
    </mc:Choice>
    <mc:Fallback xmlns="">
      <p:transition spd="slow" advTm="908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2800" dirty="0"/>
              <a:t>His advisor is happy that everything is in place, and asks that the experiments be included in a poster Mike is preparing for a meeting. </a:t>
            </a:r>
          </a:p>
          <a:p>
            <a:pPr marL="114300" indent="0">
              <a:buNone/>
            </a:pPr>
            <a:r>
              <a:rPr lang="en-US" sz="2800" dirty="0"/>
              <a:t>Mike does so, without the – nonexistent – controls. </a:t>
            </a:r>
          </a:p>
          <a:p>
            <a:pPr marL="114300" indent="0">
              <a:buNone/>
            </a:pPr>
            <a:r>
              <a:rPr lang="en-US" sz="2800" dirty="0"/>
              <a:t>At the meeting, </a:t>
            </a:r>
            <a:r>
              <a:rPr lang="en-US" sz="2800" b="1" dirty="0"/>
              <a:t>Mike intentionally steers discussion at his poster away from any consideration of controls</a:t>
            </a:r>
            <a:r>
              <a:rPr lang="en-US" sz="2800" dirty="0"/>
              <a:t>.</a:t>
            </a:r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r>
              <a:rPr lang="en-US" dirty="0"/>
              <a:t>And, now? Honesty, Accuracy, Efficiency, Objectivity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 algn="ctr">
              <a:buNone/>
            </a:pPr>
            <a:r>
              <a:rPr lang="en-US" i="1" dirty="0"/>
              <a:t>(continued)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F91338-9A14-8B42-A33B-6B956748FC9B}"/>
              </a:ext>
            </a:extLst>
          </p:cNvPr>
          <p:cNvSpPr txBox="1"/>
          <p:nvPr/>
        </p:nvSpPr>
        <p:spPr>
          <a:xfrm>
            <a:off x="8041974" y="5771775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pause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470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347"/>
    </mc:Choice>
    <mc:Fallback xmlns="">
      <p:transition spd="slow" advTm="10134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sz="3200" dirty="0"/>
              <a:t>When Mike returns to lab, he finds that his advisor has incorporated his data into a manuscript just submitted to a journal, </a:t>
            </a:r>
            <a:r>
              <a:rPr lang="en-US" sz="3200" b="1" dirty="0"/>
              <a:t>with the controls mentioned in the text</a:t>
            </a:r>
            <a:r>
              <a:rPr lang="en-US" sz="3200" dirty="0"/>
              <a:t>.</a:t>
            </a:r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r>
              <a:rPr lang="en-US" sz="2800" dirty="0"/>
              <a:t>We’ve focused on Mike …  </a:t>
            </a:r>
          </a:p>
          <a:p>
            <a:pPr marL="114300" indent="0">
              <a:buNone/>
            </a:pPr>
            <a:r>
              <a:rPr lang="en-US" sz="2800" dirty="0"/>
              <a:t>What about his PI?  What is/was their role?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34219-E30C-3A49-85C9-9CA640DCDEA9}"/>
              </a:ext>
            </a:extLst>
          </p:cNvPr>
          <p:cNvSpPr txBox="1"/>
          <p:nvPr/>
        </p:nvSpPr>
        <p:spPr>
          <a:xfrm>
            <a:off x="8013275" y="6088451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pause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63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505"/>
    </mc:Choice>
    <mc:Fallback xmlns="">
      <p:transition spd="slow" advTm="1135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Which area(s) does this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case study highlight?</a:t>
            </a:r>
          </a:p>
        </p:txBody>
      </p:sp>
      <p:sp>
        <p:nvSpPr>
          <p:cNvPr id="46082" name="Content Placeholder 5"/>
          <p:cNvSpPr>
            <a:spLocks noGrp="1"/>
          </p:cNvSpPr>
          <p:nvPr>
            <p:ph idx="1"/>
          </p:nvPr>
        </p:nvSpPr>
        <p:spPr>
          <a:xfrm>
            <a:off x="76200" y="2133600"/>
            <a:ext cx="5486400" cy="3886200"/>
          </a:xfrm>
        </p:spPr>
        <p:txBody>
          <a:bodyPr/>
          <a:lstStyle/>
          <a:p>
            <a:pPr>
              <a:lnSpc>
                <a:spcPts val="2400"/>
              </a:lnSpc>
              <a:defRPr/>
            </a:pPr>
            <a:r>
              <a:rPr lang="en-US" sz="2000" b="1" dirty="0"/>
              <a:t>Acquisition and Management of Data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Collaborative Science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Conflicts of Interest and Time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Mentoring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Peer Review</a:t>
            </a:r>
          </a:p>
          <a:p>
            <a:pPr>
              <a:lnSpc>
                <a:spcPts val="2400"/>
              </a:lnSpc>
              <a:defRPr/>
            </a:pPr>
            <a:r>
              <a:rPr lang="en-US" sz="2000" dirty="0">
                <a:solidFill>
                  <a:schemeClr val="tx1"/>
                </a:solidFill>
              </a:rPr>
              <a:t>Research Misconduct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Responsible Authorship and Publication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Scientists as Responsible Members</a:t>
            </a:r>
            <a:br>
              <a:rPr lang="en-US" sz="2000" b="1" dirty="0"/>
            </a:br>
            <a:r>
              <a:rPr lang="en-US" sz="2000" b="1" dirty="0"/>
              <a:t>   of Society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Use of Animals in Research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Use of Humans in Research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172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06"/>
    </mc:Choice>
    <mc:Fallback xmlns="">
      <p:transition spd="slow" advTm="327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Research Misconduct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/>
          <a:lstStyle/>
          <a:p>
            <a:pPr marL="114300" indent="0">
              <a:spcAft>
                <a:spcPts val="1800"/>
              </a:spcAft>
              <a:buFont typeface="Arial" charset="0"/>
              <a:buNone/>
            </a:pPr>
            <a:r>
              <a:rPr lang="en-US" sz="2800" dirty="0">
                <a:latin typeface="Century Gothic" charset="0"/>
              </a:rPr>
              <a:t>A definition:</a:t>
            </a:r>
          </a:p>
          <a:p>
            <a:pPr marL="114300" indent="0">
              <a:spcAft>
                <a:spcPts val="1800"/>
              </a:spcAft>
              <a:buFont typeface="Arial" charset="0"/>
              <a:buNone/>
            </a:pPr>
            <a:r>
              <a:rPr lang="en-US" sz="2800" b="1" dirty="0">
                <a:solidFill>
                  <a:srgbClr val="3366FF"/>
                </a:solidFill>
                <a:latin typeface="Century Gothic" charset="0"/>
              </a:rPr>
              <a:t>Fabrication</a:t>
            </a:r>
            <a:r>
              <a:rPr lang="en-US" sz="2800" dirty="0">
                <a:latin typeface="Century Gothic" charset="0"/>
              </a:rPr>
              <a:t>, </a:t>
            </a:r>
            <a:r>
              <a:rPr lang="en-US" sz="2800" b="1" dirty="0">
                <a:solidFill>
                  <a:srgbClr val="3366FF"/>
                </a:solidFill>
                <a:latin typeface="Century Gothic" charset="0"/>
              </a:rPr>
              <a:t>falsification</a:t>
            </a:r>
            <a:r>
              <a:rPr lang="en-US" sz="2800" dirty="0">
                <a:latin typeface="Century Gothic" charset="0"/>
              </a:rPr>
              <a:t>, </a:t>
            </a:r>
            <a:r>
              <a:rPr lang="en-US" sz="2800" b="1" dirty="0">
                <a:solidFill>
                  <a:srgbClr val="3366FF"/>
                </a:solidFill>
                <a:latin typeface="Century Gothic" charset="0"/>
              </a:rPr>
              <a:t>plagiarism</a:t>
            </a:r>
            <a:r>
              <a:rPr lang="en-US" sz="2800" dirty="0">
                <a:latin typeface="Century Gothic" charset="0"/>
              </a:rPr>
              <a:t>, or other </a:t>
            </a:r>
            <a:r>
              <a:rPr lang="en-US" sz="2800" b="1" dirty="0">
                <a:solidFill>
                  <a:srgbClr val="3366FF"/>
                </a:solidFill>
                <a:latin typeface="Century Gothic" charset="0"/>
              </a:rPr>
              <a:t>serious deviation </a:t>
            </a:r>
            <a:r>
              <a:rPr lang="en-US" sz="2800" dirty="0">
                <a:latin typeface="Century Gothic" charset="0"/>
              </a:rPr>
              <a:t>from accepted practices in…” </a:t>
            </a:r>
          </a:p>
          <a:p>
            <a:pPr lvl="1"/>
            <a:r>
              <a:rPr lang="en-US" sz="2400" dirty="0">
                <a:latin typeface="Century Gothic" charset="0"/>
              </a:rPr>
              <a:t>Proposing</a:t>
            </a:r>
          </a:p>
          <a:p>
            <a:pPr lvl="1"/>
            <a:r>
              <a:rPr lang="en-US" sz="2400" dirty="0">
                <a:latin typeface="Century Gothic" charset="0"/>
              </a:rPr>
              <a:t>Performing</a:t>
            </a:r>
          </a:p>
          <a:p>
            <a:pPr lvl="1"/>
            <a:r>
              <a:rPr lang="en-US" sz="2400" dirty="0">
                <a:latin typeface="Century Gothic" charset="0"/>
              </a:rPr>
              <a:t>Reviewing</a:t>
            </a:r>
          </a:p>
          <a:p>
            <a:pPr lvl="1"/>
            <a:r>
              <a:rPr lang="en-US" sz="2400" dirty="0">
                <a:latin typeface="Century Gothic" charset="0"/>
              </a:rPr>
              <a:t>Reporting</a:t>
            </a:r>
            <a:endParaRPr lang="en-US" dirty="0">
              <a:latin typeface="Century Gothic" charset="0"/>
            </a:endParaRPr>
          </a:p>
          <a:p>
            <a:pPr lvl="1">
              <a:buFont typeface="Arial" charset="0"/>
              <a:buNone/>
            </a:pPr>
            <a:r>
              <a:rPr lang="en-US" sz="2800" dirty="0">
                <a:latin typeface="Century Gothic" charset="0"/>
              </a:rPr>
              <a:t>                …research or research results.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616"/>
    </mc:Choice>
    <mc:Fallback xmlns="">
      <p:transition spd="slow" advTm="60616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The goal of your RCR training:</a:t>
            </a:r>
          </a:p>
        </p:txBody>
      </p:sp>
      <p:sp>
        <p:nvSpPr>
          <p:cNvPr id="46082" name="Content Placeholder 5"/>
          <p:cNvSpPr>
            <a:spLocks noGrp="1"/>
          </p:cNvSpPr>
          <p:nvPr>
            <p:ph idx="1"/>
          </p:nvPr>
        </p:nvSpPr>
        <p:spPr>
          <a:xfrm>
            <a:off x="76200" y="2133600"/>
            <a:ext cx="5486400" cy="3886200"/>
          </a:xfrm>
        </p:spPr>
        <p:txBody>
          <a:bodyPr/>
          <a:lstStyle/>
          <a:p>
            <a:pPr>
              <a:lnSpc>
                <a:spcPts val="2400"/>
              </a:lnSpc>
              <a:defRPr/>
            </a:pPr>
            <a:r>
              <a:rPr lang="en-US" sz="2000" b="1" dirty="0">
                <a:latin typeface="Century Gothic" charset="0"/>
              </a:rPr>
              <a:t>Acquisition and Management of Data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latin typeface="Century Gothic" charset="0"/>
              </a:rPr>
              <a:t>Collaborative Science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latin typeface="Century Gothic" charset="0"/>
              </a:rPr>
              <a:t>Conflicts of Interest and Time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latin typeface="Century Gothic" charset="0"/>
              </a:rPr>
              <a:t>Mentoring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latin typeface="Century Gothic" charset="0"/>
              </a:rPr>
              <a:t>Peer Review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solidFill>
                  <a:schemeClr val="tx1"/>
                </a:solidFill>
                <a:latin typeface="Century Gothic" charset="0"/>
              </a:rPr>
              <a:t>Research Misconduct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latin typeface="Century Gothic" charset="0"/>
              </a:rPr>
              <a:t>Responsible Authorship and Publication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latin typeface="Century Gothic" charset="0"/>
              </a:rPr>
              <a:t>Scientists as Responsible Members</a:t>
            </a:r>
            <a:br>
              <a:rPr lang="en-US" sz="2000" b="1" dirty="0">
                <a:latin typeface="Century Gothic" charset="0"/>
              </a:rPr>
            </a:br>
            <a:r>
              <a:rPr lang="en-US" sz="2000" b="1" dirty="0">
                <a:latin typeface="Century Gothic" charset="0"/>
              </a:rPr>
              <a:t>   of Society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latin typeface="Century Gothic" charset="0"/>
              </a:rPr>
              <a:t>Use of Animals in Research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latin typeface="Century Gothic" charset="0"/>
              </a:rPr>
              <a:t>Use of Humans in Research</a:t>
            </a:r>
          </a:p>
        </p:txBody>
      </p:sp>
      <p:pic>
        <p:nvPicPr>
          <p:cNvPr id="26627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3741521"/>
            <a:ext cx="3124200" cy="2202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ight Brace 38"/>
          <p:cNvSpPr/>
          <p:nvPr/>
        </p:nvSpPr>
        <p:spPr>
          <a:xfrm>
            <a:off x="5181600" y="2286000"/>
            <a:ext cx="533400" cy="3733800"/>
          </a:xfrm>
          <a:prstGeom prst="rightBrac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4E85FD-FA41-8B49-A488-FDB67012F937}"/>
              </a:ext>
            </a:extLst>
          </p:cNvPr>
          <p:cNvSpPr/>
          <p:nvPr/>
        </p:nvSpPr>
        <p:spPr>
          <a:xfrm>
            <a:off x="6172200" y="2341882"/>
            <a:ext cx="2477153" cy="13234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Provide you with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tools to 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anticipate matters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arising in these areas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42"/>
    </mc:Choice>
    <mc:Fallback xmlns="">
      <p:transition spd="slow" advTm="30842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RCR will be continual during your time here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41325" y="1447800"/>
            <a:ext cx="8229600" cy="3124200"/>
          </a:xfrm>
        </p:spPr>
        <p:txBody>
          <a:bodyPr/>
          <a:lstStyle/>
          <a:p>
            <a:pPr lvl="1"/>
            <a:endParaRPr lang="en-US" sz="2400" b="1" dirty="0">
              <a:solidFill>
                <a:srgbClr val="FF0000"/>
              </a:solidFill>
              <a:latin typeface="Century Gothic" charset="0"/>
            </a:endParaRPr>
          </a:p>
          <a:p>
            <a:pPr lvl="1"/>
            <a:r>
              <a:rPr lang="en-US" sz="2400" b="1" dirty="0">
                <a:solidFill>
                  <a:srgbClr val="FF0000"/>
                </a:solidFill>
                <a:latin typeface="Century Gothic" charset="0"/>
              </a:rPr>
              <a:t>On-line instruction</a:t>
            </a:r>
            <a:r>
              <a:rPr lang="en-US" sz="2400" dirty="0">
                <a:latin typeface="Century Gothic" charset="0"/>
              </a:rPr>
              <a:t> in Years 1–4 (‘</a:t>
            </a:r>
            <a:r>
              <a:rPr lang="en-US" sz="2400" dirty="0" err="1">
                <a:latin typeface="Century Gothic" charset="0"/>
              </a:rPr>
              <a:t>Knowledgelink</a:t>
            </a:r>
            <a:r>
              <a:rPr lang="en-US" sz="2400" dirty="0">
                <a:latin typeface="Century Gothic" charset="0"/>
              </a:rPr>
              <a:t>’)</a:t>
            </a:r>
          </a:p>
          <a:p>
            <a:pPr lvl="1"/>
            <a:endParaRPr lang="en-US" sz="2400" b="1" dirty="0">
              <a:solidFill>
                <a:srgbClr val="FF0000"/>
              </a:solidFill>
              <a:latin typeface="Century Gothic" charset="0"/>
            </a:endParaRPr>
          </a:p>
          <a:p>
            <a:pPr lvl="1"/>
            <a:r>
              <a:rPr lang="en-US" sz="2400" b="1" dirty="0">
                <a:solidFill>
                  <a:srgbClr val="FF0000"/>
                </a:solidFill>
                <a:latin typeface="Century Gothic" charset="0"/>
              </a:rPr>
              <a:t>Workshops based on Case studies </a:t>
            </a:r>
            <a:r>
              <a:rPr lang="en-US" sz="2400" dirty="0">
                <a:latin typeface="Century Gothic" charset="0"/>
              </a:rPr>
              <a:t>in Years 2–4</a:t>
            </a:r>
          </a:p>
          <a:p>
            <a:pPr lvl="2"/>
            <a:r>
              <a:rPr lang="en-US" sz="2000" dirty="0">
                <a:latin typeface="Century Gothic" charset="0"/>
              </a:rPr>
              <a:t>Year 2: Research misconduct and data management</a:t>
            </a:r>
          </a:p>
          <a:p>
            <a:pPr lvl="2"/>
            <a:r>
              <a:rPr lang="en-US" sz="2000" dirty="0">
                <a:latin typeface="Century Gothic" charset="0"/>
              </a:rPr>
              <a:t>Year 3: Mentor/mentee relationships, collaborative</a:t>
            </a:r>
            <a:br>
              <a:rPr lang="en-US" sz="2000" dirty="0">
                <a:latin typeface="Century Gothic" charset="0"/>
              </a:rPr>
            </a:br>
            <a:r>
              <a:rPr lang="en-US" sz="2000" dirty="0">
                <a:latin typeface="Century Gothic" charset="0"/>
              </a:rPr>
              <a:t>    science, animal and human subjects</a:t>
            </a:r>
          </a:p>
          <a:p>
            <a:pPr lvl="2"/>
            <a:r>
              <a:rPr lang="en-US" sz="2000" dirty="0">
                <a:latin typeface="Century Gothic" charset="0"/>
              </a:rPr>
              <a:t>Year 4: Conflict of interest, responsible authorship/</a:t>
            </a:r>
            <a:br>
              <a:rPr lang="en-US" sz="2000" dirty="0">
                <a:latin typeface="Century Gothic" charset="0"/>
              </a:rPr>
            </a:br>
            <a:r>
              <a:rPr lang="en-US" sz="2000" dirty="0">
                <a:latin typeface="Century Gothic" charset="0"/>
              </a:rPr>
              <a:t>    publication, peer review</a:t>
            </a:r>
          </a:p>
          <a:p>
            <a:pPr lvl="1"/>
            <a:endParaRPr lang="en-US" sz="2400" b="1" dirty="0">
              <a:solidFill>
                <a:srgbClr val="FF0000"/>
              </a:solidFill>
              <a:latin typeface="Century Gothic" charset="0"/>
            </a:endParaRPr>
          </a:p>
          <a:p>
            <a:pPr lvl="1"/>
            <a:r>
              <a:rPr lang="en-US" sz="2400" b="1" dirty="0">
                <a:solidFill>
                  <a:srgbClr val="FF0000"/>
                </a:solidFill>
                <a:latin typeface="Century Gothic" charset="0"/>
              </a:rPr>
              <a:t>RCR-focused lab meetings</a:t>
            </a:r>
            <a:r>
              <a:rPr lang="en-US" sz="2400" dirty="0">
                <a:latin typeface="Century Gothic" charset="0"/>
              </a:rPr>
              <a:t> in Years 3–5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193151-2FF9-704B-864C-C9CDFA870528}"/>
              </a:ext>
            </a:extLst>
          </p:cNvPr>
          <p:cNvSpPr/>
          <p:nvPr/>
        </p:nvSpPr>
        <p:spPr>
          <a:xfrm>
            <a:off x="26324" y="6019800"/>
            <a:ext cx="88890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charset="0"/>
              </a:rPr>
              <a:t>BGS has a phenomenal </a:t>
            </a:r>
            <a:r>
              <a:rPr lang="en-US" b="1" dirty="0">
                <a:latin typeface="Century Gothic" charset="0"/>
              </a:rPr>
              <a:t>Resource</a:t>
            </a:r>
            <a:r>
              <a:rPr lang="en-US" dirty="0">
                <a:latin typeface="Century Gothic" charset="0"/>
              </a:rPr>
              <a:t> for you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67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48"/>
    </mc:Choice>
    <mc:Fallback xmlns="">
      <p:transition spd="slow" advTm="700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ea typeface="+mn-ea"/>
                <a:cs typeface="+mn-cs"/>
              </a:rPr>
              <a:t>Biomedical Graduate Studies</a:t>
            </a:r>
          </a:p>
        </p:txBody>
      </p:sp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charset="0"/>
                <a:ea typeface="+mj-ea"/>
                <a:cs typeface="+mj-cs"/>
              </a:rPr>
              <a:t>responsible conduct of research (RCR)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2133600" y="5402263"/>
            <a:ext cx="632460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Steve DiNardo</a:t>
            </a:r>
          </a:p>
          <a:p>
            <a:pPr eaLnBrk="1" hangingPunct="1"/>
            <a:endParaRPr lang="en-US" sz="1600" dirty="0">
              <a:latin typeface="Arial" charset="0"/>
              <a:cs typeface="Arial" charset="0"/>
            </a:endParaRPr>
          </a:p>
          <a:p>
            <a:pPr eaLnBrk="1" hangingPunct="1"/>
            <a:r>
              <a:rPr lang="en-US" sz="1600" dirty="0">
                <a:latin typeface="Arial" charset="0"/>
                <a:cs typeface="Arial" charset="0"/>
              </a:rPr>
              <a:t>Director, Training Support and Career Development, BGS</a:t>
            </a:r>
          </a:p>
          <a:p>
            <a:pPr eaLnBrk="1" hangingPunct="1"/>
            <a:r>
              <a:rPr lang="en-US" b="1" cap="all" baseline="30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b="1" cap="all" baseline="300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SDFlies</a:t>
            </a:r>
            <a:r>
              <a:rPr lang="en-US" b="1" cap="all" baseline="30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b="1" cap="all" baseline="30000" dirty="0">
                <a:solidFill>
                  <a:srgbClr val="E8B54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b="1" cap="all" baseline="30000" dirty="0" err="1">
                <a:solidFill>
                  <a:srgbClr val="E8B54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BGSOrientation</a:t>
            </a:r>
            <a:endParaRPr lang="en-US" sz="1600" dirty="0">
              <a:latin typeface="Arial" charset="0"/>
              <a:cs typeface="Arial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661239-7C53-C14C-AE37-C1DACC78AAC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05" y="494348"/>
            <a:ext cx="3373404" cy="179165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853140-DF7A-B74E-8F65-2C975D3013F7}"/>
              </a:ext>
            </a:extLst>
          </p:cNvPr>
          <p:cNvSpPr txBox="1"/>
          <p:nvPr/>
        </p:nvSpPr>
        <p:spPr>
          <a:xfrm>
            <a:off x="10129838" y="392906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99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708"/>
    </mc:Choice>
    <mc:Fallback xmlns="">
      <p:transition spd="slow" advTm="30708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E0A90-6F9F-E943-8339-57CCC6C9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BGS RCR/SRR Website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E628CC-9016-3D44-B22C-9809DBC9F4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65" y="1752600"/>
            <a:ext cx="8549135" cy="4800600"/>
          </a:xfrm>
        </p:spPr>
      </p:pic>
      <p:sp>
        <p:nvSpPr>
          <p:cNvPr id="4" name="Left Arrow 3">
            <a:extLst>
              <a:ext uri="{FF2B5EF4-FFF2-40B4-BE49-F238E27FC236}">
                <a16:creationId xmlns:a16="http://schemas.microsoft.com/office/drawing/2014/main" id="{C3E286A2-366F-1548-9781-CA136E50D7BD}"/>
              </a:ext>
            </a:extLst>
          </p:cNvPr>
          <p:cNvSpPr/>
          <p:nvPr/>
        </p:nvSpPr>
        <p:spPr>
          <a:xfrm>
            <a:off x="1752600" y="4000500"/>
            <a:ext cx="6096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59"/>
    </mc:Choice>
    <mc:Fallback xmlns="">
      <p:transition spd="slow" advTm="975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E0A90-6F9F-E943-8339-57CCC6C9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BGS RCR/SRR Website</a:t>
            </a:r>
            <a:br>
              <a:rPr lang="en-US" dirty="0"/>
            </a:br>
            <a:r>
              <a:rPr lang="en-US" sz="1400" cap="none" dirty="0"/>
              <a:t>http://</a:t>
            </a:r>
            <a:r>
              <a:rPr lang="en-US" sz="1400" cap="none" dirty="0" err="1"/>
              <a:t>bit.ly</a:t>
            </a:r>
            <a:r>
              <a:rPr lang="en-US" sz="1400" cap="none" dirty="0"/>
              <a:t>/BGS_RCR_UPENN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4C16814-2523-5746-86E8-0B5D6556C4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" y="1752599"/>
            <a:ext cx="8549640" cy="4881739"/>
          </a:xfr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5D3646B-0EF0-3C44-B1D3-D76E8F51A51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405255" y="304800"/>
            <a:ext cx="12954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292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13"/>
    </mc:Choice>
    <mc:Fallback xmlns="">
      <p:transition spd="slow" advTm="20813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E0A90-6F9F-E943-8339-57CCC6C9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NIH RCR Resources</a:t>
            </a:r>
            <a:br>
              <a:rPr lang="en-US" dirty="0"/>
            </a:br>
            <a:r>
              <a:rPr lang="en-US" sz="2200" cap="none" dirty="0"/>
              <a:t>		</a:t>
            </a:r>
            <a:r>
              <a:rPr lang="en-US" sz="2000" cap="none" dirty="0"/>
              <a:t>http://</a:t>
            </a:r>
            <a:r>
              <a:rPr lang="en-US" sz="2000" cap="none" dirty="0" err="1"/>
              <a:t>bit.ly</a:t>
            </a:r>
            <a:r>
              <a:rPr lang="en-US" sz="2000" cap="none" dirty="0"/>
              <a:t>/NIH_RCR</a:t>
            </a:r>
            <a:r>
              <a:rPr lang="en-US" sz="2200" cap="none" dirty="0"/>
              <a:t>		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C5F4024-391E-8047-A98E-335F02F3CF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76400"/>
            <a:ext cx="6654671" cy="4982182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1A059A-7CEB-BA49-ADAE-5354E540BA0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93" y="368171"/>
            <a:ext cx="1193929" cy="1193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46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13"/>
    </mc:Choice>
    <mc:Fallback xmlns="">
      <p:transition spd="slow" advTm="8213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 Sum up: </a:t>
            </a:r>
            <a:br>
              <a:rPr lang="en-US" dirty="0"/>
            </a:br>
            <a:r>
              <a:rPr lang="en-US" dirty="0"/>
              <a:t>these ARE </a:t>
            </a:r>
            <a:r>
              <a:rPr lang="en-US" dirty="0">
                <a:solidFill>
                  <a:srgbClr val="FF0000"/>
                </a:solidFill>
              </a:rPr>
              <a:t>your</a:t>
            </a:r>
            <a:r>
              <a:rPr lang="en-US" dirty="0"/>
              <a:t> 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r>
              <a:rPr lang="en-US" b="1" dirty="0"/>
              <a:t>HONESTY</a:t>
            </a:r>
            <a:r>
              <a:rPr lang="en-US" dirty="0"/>
              <a:t> — conveying information truthfully and honoring commitments,</a:t>
            </a:r>
          </a:p>
          <a:p>
            <a:endParaRPr lang="en-US" b="1" dirty="0"/>
          </a:p>
          <a:p>
            <a:r>
              <a:rPr lang="en-US" b="1" dirty="0"/>
              <a:t>ACCURACY</a:t>
            </a:r>
            <a:r>
              <a:rPr lang="en-US" dirty="0"/>
              <a:t>— reporting findings precisely and taking care to avoid errors,</a:t>
            </a:r>
          </a:p>
          <a:p>
            <a:endParaRPr lang="en-US" b="1" dirty="0"/>
          </a:p>
          <a:p>
            <a:r>
              <a:rPr lang="en-US" b="1" dirty="0"/>
              <a:t>EFFICIENCY</a:t>
            </a:r>
            <a:r>
              <a:rPr lang="en-US" dirty="0"/>
              <a:t>— using resources wisely and avoiding waste, and</a:t>
            </a:r>
          </a:p>
          <a:p>
            <a:endParaRPr lang="en-US" b="1" dirty="0"/>
          </a:p>
          <a:p>
            <a:r>
              <a:rPr lang="en-US" b="1" dirty="0"/>
              <a:t>OBJECTIVITY</a:t>
            </a:r>
            <a:r>
              <a:rPr lang="en-US" dirty="0"/>
              <a:t>— letting the facts speak for themselves and avoiding improper bias.</a:t>
            </a:r>
          </a:p>
          <a:p>
            <a:pPr marL="11430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6949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067"/>
    </mc:Choice>
    <mc:Fallback xmlns="">
      <p:transition spd="slow" advTm="34067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YOUR PRIMARY GOAL?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pPr marL="114300" indent="0">
              <a:buNone/>
            </a:pP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E68D24-1EA0-104E-86F9-84924B87B06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0" y="2667000"/>
            <a:ext cx="2425700" cy="2565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A1E8560-24B2-7541-B748-3236E43C40F0}"/>
              </a:ext>
            </a:extLst>
          </p:cNvPr>
          <p:cNvSpPr/>
          <p:nvPr/>
        </p:nvSpPr>
        <p:spPr>
          <a:xfrm>
            <a:off x="447221" y="1969690"/>
            <a:ext cx="83612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CREATING YOUR ‘PROFESSIONAL SELF’: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878E38-CFA6-9241-807A-6435F7112309}"/>
              </a:ext>
            </a:extLst>
          </p:cNvPr>
          <p:cNvSpPr/>
          <p:nvPr/>
        </p:nvSpPr>
        <p:spPr>
          <a:xfrm>
            <a:off x="3394242" y="3352800"/>
            <a:ext cx="1177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Be here</a:t>
            </a:r>
            <a:endParaRPr lang="en-US" dirty="0"/>
          </a:p>
        </p:txBody>
      </p: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E2D6CFBB-63E6-7240-A7B9-492F4C9054B7}"/>
              </a:ext>
            </a:extLst>
          </p:cNvPr>
          <p:cNvCxnSpPr>
            <a:cxnSpLocks/>
          </p:cNvCxnSpPr>
          <p:nvPr/>
        </p:nvCxnSpPr>
        <p:spPr>
          <a:xfrm>
            <a:off x="4572000" y="3650576"/>
            <a:ext cx="2963635" cy="849878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3CAB3F6-5A4E-144D-B782-10CA7E33A1B9}"/>
              </a:ext>
            </a:extLst>
          </p:cNvPr>
          <p:cNvSpPr/>
          <p:nvPr/>
        </p:nvSpPr>
        <p:spPr>
          <a:xfrm>
            <a:off x="1024037" y="2694717"/>
            <a:ext cx="4858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Be the right shoulders to stand on!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0F340-861F-BF4C-A386-9E2EF7CF1518}"/>
              </a:ext>
            </a:extLst>
          </p:cNvPr>
          <p:cNvSpPr txBox="1"/>
          <p:nvPr/>
        </p:nvSpPr>
        <p:spPr>
          <a:xfrm>
            <a:off x="1148312" y="4913718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By carrying out your science:</a:t>
            </a:r>
          </a:p>
          <a:p>
            <a:pPr algn="ctr"/>
            <a:r>
              <a:rPr lang="en-US" b="1" dirty="0"/>
              <a:t>	Responsibly</a:t>
            </a:r>
          </a:p>
          <a:p>
            <a:pPr algn="ctr"/>
            <a:r>
              <a:rPr lang="en-US" b="1" dirty="0"/>
              <a:t>	Reproducibly</a:t>
            </a:r>
          </a:p>
          <a:p>
            <a:pPr algn="ctr"/>
            <a:r>
              <a:rPr lang="en-US" b="1" dirty="0"/>
              <a:t>		&amp; with Rigor!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870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85"/>
    </mc:Choice>
    <mc:Fallback xmlns="">
      <p:transition spd="slow" advTm="396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07988"/>
            <a:ext cx="8718550" cy="10398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Training in </a:t>
            </a:r>
            <a:r>
              <a:rPr lang="en-US" u="sng" dirty="0"/>
              <a:t>S</a:t>
            </a:r>
            <a:r>
              <a:rPr lang="en-US" dirty="0"/>
              <a:t>cientific </a:t>
            </a:r>
            <a:r>
              <a:rPr lang="en-US" u="sng" dirty="0"/>
              <a:t>R</a:t>
            </a:r>
            <a:r>
              <a:rPr lang="en-US" dirty="0"/>
              <a:t>igor and </a:t>
            </a:r>
            <a:r>
              <a:rPr lang="en-US" u="sng" dirty="0"/>
              <a:t>R</a:t>
            </a:r>
            <a:r>
              <a:rPr lang="en-US" dirty="0"/>
              <a:t>eproducibility (SRR)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686800" cy="5029200"/>
          </a:xfrm>
        </p:spPr>
        <p:txBody>
          <a:bodyPr/>
          <a:lstStyle/>
          <a:p>
            <a:r>
              <a:rPr lang="en-US" b="1" dirty="0">
                <a:latin typeface="Century Gothic" charset="0"/>
              </a:rPr>
              <a:t>SRR</a:t>
            </a:r>
            <a:r>
              <a:rPr lang="en-US" dirty="0">
                <a:latin typeface="Century Gothic" charset="0"/>
              </a:rPr>
              <a:t> is related to the ethical conduct of research (RCR).</a:t>
            </a:r>
          </a:p>
          <a:p>
            <a:endParaRPr lang="en-US" dirty="0">
              <a:latin typeface="Century Gothic" charset="0"/>
            </a:endParaRPr>
          </a:p>
          <a:p>
            <a:r>
              <a:rPr lang="en-US" dirty="0">
                <a:latin typeface="Century Gothic" charset="0"/>
              </a:rPr>
              <a:t>Rigorous Experimental Design; Authenticate Reagents;</a:t>
            </a:r>
          </a:p>
          <a:p>
            <a:pPr marL="114300" indent="0">
              <a:buNone/>
            </a:pPr>
            <a:r>
              <a:rPr lang="en-US" dirty="0">
                <a:latin typeface="Century Gothic" charset="0"/>
              </a:rPr>
              <a:t>		Transparency in your Protocols.</a:t>
            </a:r>
          </a:p>
          <a:p>
            <a:pPr marL="114300" indent="0">
              <a:buNone/>
            </a:pPr>
            <a:endParaRPr lang="en-US" dirty="0">
              <a:latin typeface="Century Gothic" charset="0"/>
            </a:endParaRPr>
          </a:p>
          <a:p>
            <a:endParaRPr lang="en-US" dirty="0">
              <a:latin typeface="Century Gothic" charset="0"/>
            </a:endParaRPr>
          </a:p>
          <a:p>
            <a:r>
              <a:rPr lang="en-US" dirty="0">
                <a:latin typeface="Century Gothic" charset="0"/>
              </a:rPr>
              <a:t>Your training in SRR will:</a:t>
            </a:r>
          </a:p>
          <a:p>
            <a:pPr lvl="1"/>
            <a:r>
              <a:rPr lang="en-US" dirty="0">
                <a:latin typeface="Century Gothic" charset="0"/>
              </a:rPr>
              <a:t>Be continuous</a:t>
            </a:r>
          </a:p>
          <a:p>
            <a:pPr lvl="1"/>
            <a:r>
              <a:rPr lang="en-US" dirty="0">
                <a:latin typeface="Century Gothic" charset="0"/>
              </a:rPr>
              <a:t>Use complementary mechanisms (different ‘Contexts’):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latin typeface="Century Gothic" charset="0"/>
              </a:rPr>
              <a:t>BGS Courses </a:t>
            </a:r>
            <a:r>
              <a:rPr lang="en-US" sz="1600" dirty="0">
                <a:latin typeface="Century Gothic" charset="0"/>
              </a:rPr>
              <a:t>(Year 1 &amp; beyond): integrated within courses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latin typeface="Century Gothic" charset="0"/>
              </a:rPr>
              <a:t>Workshop</a:t>
            </a:r>
            <a:r>
              <a:rPr lang="en-US" sz="1600" dirty="0">
                <a:latin typeface="Century Gothic" charset="0"/>
              </a:rPr>
              <a:t> (Year 2): ‘Resource &amp; Reagent Authentication’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latin typeface="Century Gothic" charset="0"/>
              </a:rPr>
              <a:t>Candidacy exam </a:t>
            </a:r>
            <a:r>
              <a:rPr lang="en-US" sz="1600" dirty="0">
                <a:latin typeface="Century Gothic" charset="0"/>
              </a:rPr>
              <a:t>(Year 2); expected throughout your proposal </a:t>
            </a:r>
          </a:p>
          <a:p>
            <a:pPr lvl="2"/>
            <a:r>
              <a:rPr lang="en-US" sz="1600" b="1" dirty="0">
                <a:solidFill>
                  <a:srgbClr val="FF0000"/>
                </a:solidFill>
                <a:latin typeface="Century Gothic" charset="0"/>
              </a:rPr>
              <a:t>Experimental design-focused lab meetings </a:t>
            </a:r>
            <a:r>
              <a:rPr lang="en-US" sz="1600" dirty="0">
                <a:latin typeface="Century Gothic" charset="0"/>
              </a:rPr>
              <a:t>(Years 3- 5)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45CB5A-2FE5-5F44-A20D-0F1D75A3AA0C}"/>
              </a:ext>
            </a:extLst>
          </p:cNvPr>
          <p:cNvSpPr txBox="1"/>
          <p:nvPr/>
        </p:nvSpPr>
        <p:spPr>
          <a:xfrm>
            <a:off x="502461" y="3581400"/>
            <a:ext cx="8170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cs typeface="Arial" panose="020B0604020202020204" pitchFamily="34" charset="0"/>
              </a:rPr>
              <a:t>**Thursday, 8/27 Kurt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Engleka</a:t>
            </a:r>
            <a:r>
              <a:rPr lang="en-US" dirty="0">
                <a:latin typeface="+mn-lt"/>
                <a:cs typeface="Arial" panose="020B0604020202020204" pitchFamily="34" charset="0"/>
              </a:rPr>
              <a:t>: </a:t>
            </a:r>
            <a:r>
              <a:rPr lang="en-US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Ready, Set, Experiment!</a:t>
            </a:r>
            <a:endParaRPr lang="en-US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653"/>
    </mc:Choice>
    <mc:Fallback xmlns="">
      <p:transition spd="slow" advTm="9665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325" y="533400"/>
            <a:ext cx="8261350" cy="1039812"/>
          </a:xfrm>
        </p:spPr>
        <p:txBody>
          <a:bodyPr>
            <a:normAutofit fontScale="90000"/>
          </a:bodyPr>
          <a:lstStyle/>
          <a:p>
            <a:r>
              <a:rPr lang="en-US" sz="2700" b="1" baseline="30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en-US" sz="2700" b="1" baseline="30000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SDFlies</a:t>
            </a:r>
            <a:r>
              <a:rPr lang="en-US" sz="2700" b="1" baseline="300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700" b="1" baseline="30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2700" b="1" baseline="300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BGSOrientation</a:t>
            </a:r>
            <a:r>
              <a:rPr lang="en-US" sz="3100" baseline="30000" dirty="0">
                <a:solidFill>
                  <a:srgbClr val="6577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100" baseline="30000" dirty="0">
                <a:solidFill>
                  <a:srgbClr val="65778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>Today’s program:</a:t>
            </a:r>
            <a:br>
              <a:rPr lang="en-US" dirty="0"/>
            </a:b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Doing Research Responsibly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 — Steve, ~25min</a:t>
            </a:r>
          </a:p>
          <a:p>
            <a:pPr lvl="1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Theme:    Starting your Professional Life with Rigor</a:t>
            </a:r>
          </a:p>
          <a:p>
            <a:endParaRPr lang="en-US" b="1" dirty="0"/>
          </a:p>
          <a:p>
            <a:r>
              <a:rPr lang="en-US" b="1" dirty="0"/>
              <a:t>Laboratory Notebook </a:t>
            </a:r>
            <a:r>
              <a:rPr lang="en-US" dirty="0"/>
              <a:t>— Steve, ~ 20min</a:t>
            </a:r>
          </a:p>
          <a:p>
            <a:r>
              <a:rPr lang="en-US" dirty="0"/>
              <a:t>Kate, Chelsea &amp; Ben, ~ 40min total</a:t>
            </a: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Theme:   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organize,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rganize,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ORGANIZE!</a:t>
            </a:r>
          </a:p>
          <a:p>
            <a:endParaRPr lang="en-US" b="1" dirty="0"/>
          </a:p>
          <a:p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Set up an Electronic Notebook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— </a:t>
            </a:r>
            <a:r>
              <a:rPr lang="en-US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LabArchives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Breakout session, on ZOOM: 	~50min </a:t>
            </a:r>
            <a:r>
              <a:rPr lang="en-US" u="sng" dirty="0">
                <a:solidFill>
                  <a:schemeClr val="accent2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https://labarchives.zoom.us/j/96412599295?pwd=elIzMmM3WEZmVjlmckFNZjVMNDNhQT09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Meeting ID: 964 1259 9295;   Passcode: 808862  </a:t>
            </a:r>
          </a:p>
          <a:p>
            <a:pPr marL="114300" indent="0">
              <a:buNone/>
            </a:pP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824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064"/>
    </mc:Choice>
    <mc:Fallback xmlns="">
      <p:transition spd="slow" advTm="12706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YOUR PRIMARY GOAL?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r>
              <a:rPr lang="en-US" b="1" dirty="0"/>
              <a:t>DO GOOD SCIENCE</a:t>
            </a:r>
            <a:r>
              <a:rPr lang="en-US" dirty="0"/>
              <a:t> —</a:t>
            </a:r>
          </a:p>
          <a:p>
            <a:endParaRPr lang="en-US" b="1" dirty="0"/>
          </a:p>
          <a:p>
            <a:r>
              <a:rPr lang="en-US" b="1" dirty="0"/>
              <a:t>KNOW HOW TO IDENTIFY GOOD SCIENCE </a:t>
            </a:r>
            <a:r>
              <a:rPr lang="en-US" dirty="0"/>
              <a:t>—</a:t>
            </a:r>
          </a:p>
          <a:p>
            <a:endParaRPr lang="en-US" b="1" dirty="0"/>
          </a:p>
          <a:p>
            <a:r>
              <a:rPr lang="en-US" b="1" dirty="0"/>
              <a:t>HELP OTHERS IDENTIFY AND DO GOOD SCIENCE </a:t>
            </a:r>
            <a:r>
              <a:rPr lang="en-US" dirty="0"/>
              <a:t>— 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All, as you CREATE YOUR ‘PROFESSIONAL SELF’!</a:t>
            </a:r>
            <a:endParaRPr lang="en-US" dirty="0"/>
          </a:p>
          <a:p>
            <a:pPr marL="114300" indent="0">
              <a:buNone/>
            </a:pPr>
            <a:endParaRPr lang="en-US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86708B-0910-D641-92A0-10573DB16518}"/>
              </a:ext>
            </a:extLst>
          </p:cNvPr>
          <p:cNvSpPr txBox="1"/>
          <p:nvPr/>
        </p:nvSpPr>
        <p:spPr>
          <a:xfrm>
            <a:off x="8034057" y="1261646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pause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104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064"/>
    </mc:Choice>
    <mc:Fallback xmlns="">
      <p:transition spd="slow" advTm="1270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YOUR PRIMARY GOAL?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r>
              <a:rPr lang="en-US" b="1" dirty="0"/>
              <a:t>TO DO GOOD SCIENCE</a:t>
            </a:r>
            <a:r>
              <a:rPr lang="en-US" dirty="0"/>
              <a:t> —</a:t>
            </a:r>
          </a:p>
          <a:p>
            <a:pPr marL="114300" indent="0">
              <a:buNone/>
            </a:pPr>
            <a:r>
              <a:rPr lang="en-US" b="1" dirty="0"/>
              <a:t>Must stand on the shoulders of others who came before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E68D24-1EA0-104E-86F9-84924B87B06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318" y="2667000"/>
            <a:ext cx="2425700" cy="2565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718CAFF-9E72-1F4C-B2C1-5C28DFFC7D54}"/>
              </a:ext>
            </a:extLst>
          </p:cNvPr>
          <p:cNvSpPr/>
          <p:nvPr/>
        </p:nvSpPr>
        <p:spPr>
          <a:xfrm>
            <a:off x="750674" y="3181387"/>
            <a:ext cx="5489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MUST IDENTIFY GOOD SCIENCE </a:t>
            </a:r>
            <a:r>
              <a:rPr lang="en-US" dirty="0"/>
              <a:t>—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F76DD-FF4D-8D4E-AF2C-6C5D36CAB670}"/>
              </a:ext>
            </a:extLst>
          </p:cNvPr>
          <p:cNvSpPr/>
          <p:nvPr/>
        </p:nvSpPr>
        <p:spPr>
          <a:xfrm>
            <a:off x="1345435" y="3824255"/>
            <a:ext cx="44855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How to pick the right shoulders?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0F340-861F-BF4C-A386-9E2EF7CF1518}"/>
              </a:ext>
            </a:extLst>
          </p:cNvPr>
          <p:cNvSpPr txBox="1"/>
          <p:nvPr/>
        </p:nvSpPr>
        <p:spPr>
          <a:xfrm>
            <a:off x="405275" y="4486699"/>
            <a:ext cx="508344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 science that came before was done:</a:t>
            </a:r>
          </a:p>
          <a:p>
            <a:pPr algn="ctr"/>
            <a:r>
              <a:rPr lang="en-US" b="1" dirty="0"/>
              <a:t>Responsibly</a:t>
            </a:r>
          </a:p>
          <a:p>
            <a:pPr algn="ctr"/>
            <a:r>
              <a:rPr lang="en-US" b="1" dirty="0"/>
              <a:t>Reproducibly</a:t>
            </a:r>
          </a:p>
          <a:p>
            <a:pPr algn="ctr"/>
            <a:r>
              <a:rPr lang="en-US" b="1" dirty="0"/>
              <a:t>&amp; with Rigor!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7DA976-6391-B140-9B33-1B7696763020}"/>
              </a:ext>
            </a:extLst>
          </p:cNvPr>
          <p:cNvSpPr/>
          <p:nvPr/>
        </p:nvSpPr>
        <p:spPr>
          <a:xfrm>
            <a:off x="3954337" y="5999621"/>
            <a:ext cx="5174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RCR training provides you with tools.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EE7725-DE1A-D949-85A7-15B40A1BFCFA}"/>
              </a:ext>
            </a:extLst>
          </p:cNvPr>
          <p:cNvSpPr txBox="1"/>
          <p:nvPr/>
        </p:nvSpPr>
        <p:spPr>
          <a:xfrm>
            <a:off x="160478" y="6426099"/>
            <a:ext cx="3793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https://</a:t>
            </a:r>
            <a:r>
              <a:rPr lang="en-US" sz="1200" dirty="0" err="1"/>
              <a:t>blog.yorksj.ac.uk</a:t>
            </a:r>
            <a:r>
              <a:rPr lang="en-US" sz="1200" dirty="0"/>
              <a:t>/</a:t>
            </a:r>
            <a:r>
              <a:rPr lang="en-US" sz="1200" dirty="0" err="1"/>
              <a:t>moodle</a:t>
            </a:r>
            <a:r>
              <a:rPr lang="en-US" sz="1200" dirty="0"/>
              <a:t>/files/2014/05/</a:t>
            </a:r>
            <a:r>
              <a:rPr lang="en-US" sz="1200" dirty="0" err="1"/>
              <a:t>LAWW.jpg</a:t>
            </a:r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944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717"/>
    </mc:Choice>
    <mc:Fallback xmlns="">
      <p:transition spd="slow" advTm="647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YOUR PRIMARY GOAL?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r>
              <a:rPr lang="en-US" b="1" dirty="0"/>
              <a:t>DO GOOD SCIENCE</a:t>
            </a:r>
            <a:r>
              <a:rPr lang="en-US" dirty="0"/>
              <a:t> —</a:t>
            </a:r>
          </a:p>
          <a:p>
            <a:pPr marL="114300" indent="0">
              <a:buNone/>
            </a:pPr>
            <a:r>
              <a:rPr lang="en-US" b="1" dirty="0"/>
              <a:t>Standing on the shoulders of others who came before: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E68D24-1EA0-104E-86F9-84924B87B06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0" y="2667000"/>
            <a:ext cx="2425700" cy="2565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A1E8560-24B2-7541-B748-3236E43C40F0}"/>
              </a:ext>
            </a:extLst>
          </p:cNvPr>
          <p:cNvSpPr/>
          <p:nvPr/>
        </p:nvSpPr>
        <p:spPr>
          <a:xfrm>
            <a:off x="504977" y="3214208"/>
            <a:ext cx="57561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BY CREATING YOUR ‘PROFESSIONAL SELF’:</a:t>
            </a:r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878E38-CFA6-9241-807A-6435F7112309}"/>
              </a:ext>
            </a:extLst>
          </p:cNvPr>
          <p:cNvSpPr/>
          <p:nvPr/>
        </p:nvSpPr>
        <p:spPr>
          <a:xfrm>
            <a:off x="3333402" y="4110335"/>
            <a:ext cx="18481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You are here</a:t>
            </a:r>
            <a:endParaRPr lang="en-US" dirty="0"/>
          </a:p>
        </p:txBody>
      </p: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E2D6CFBB-63E6-7240-A7B9-492F4C9054B7}"/>
              </a:ext>
            </a:extLst>
          </p:cNvPr>
          <p:cNvCxnSpPr>
            <a:cxnSpLocks/>
          </p:cNvCxnSpPr>
          <p:nvPr/>
        </p:nvCxnSpPr>
        <p:spPr>
          <a:xfrm>
            <a:off x="5089500" y="4362815"/>
            <a:ext cx="2446135" cy="137639"/>
          </a:xfrm>
          <a:prstGeom prst="bent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C3CAB3F6-5A4E-144D-B782-10CA7E33A1B9}"/>
              </a:ext>
            </a:extLst>
          </p:cNvPr>
          <p:cNvSpPr/>
          <p:nvPr/>
        </p:nvSpPr>
        <p:spPr>
          <a:xfrm>
            <a:off x="266081" y="3596351"/>
            <a:ext cx="56424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You </a:t>
            </a:r>
            <a:r>
              <a:rPr lang="en-US" b="1" u="sng" dirty="0"/>
              <a:t>become</a:t>
            </a:r>
            <a:r>
              <a:rPr lang="en-US" b="1" dirty="0"/>
              <a:t> those shoulders to stand on!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00F340-861F-BF4C-A386-9E2EF7CF1518}"/>
              </a:ext>
            </a:extLst>
          </p:cNvPr>
          <p:cNvSpPr txBox="1"/>
          <p:nvPr/>
        </p:nvSpPr>
        <p:spPr>
          <a:xfrm>
            <a:off x="903050" y="4913718"/>
            <a:ext cx="43685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 science you do must be done:</a:t>
            </a:r>
          </a:p>
          <a:p>
            <a:pPr algn="ctr"/>
            <a:r>
              <a:rPr lang="en-US" b="1" dirty="0"/>
              <a:t>Responsibly</a:t>
            </a:r>
          </a:p>
          <a:p>
            <a:pPr algn="ctr"/>
            <a:r>
              <a:rPr lang="en-US" b="1" dirty="0"/>
              <a:t>Reproducibly</a:t>
            </a:r>
          </a:p>
          <a:p>
            <a:pPr algn="ctr"/>
            <a:r>
              <a:rPr lang="en-US" b="1" dirty="0"/>
              <a:t>&amp; with Rigor!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687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971"/>
    </mc:Choice>
    <mc:Fallback xmlns="">
      <p:transition spd="slow" advTm="369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7268-EF77-2B43-83BA-F86A3228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Essential QUALITIES</a:t>
            </a:r>
            <a:br>
              <a:rPr lang="en-US" dirty="0"/>
            </a:br>
            <a:r>
              <a:rPr lang="en-US" dirty="0"/>
              <a:t>SHOULD YOU strive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74C91-980B-B74C-BAA2-479F23E93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r>
              <a:rPr lang="en-US" b="1" dirty="0"/>
              <a:t>HONESTY</a:t>
            </a:r>
            <a:r>
              <a:rPr lang="en-US" dirty="0"/>
              <a:t> — conveying information truthfully and honoring commitments</a:t>
            </a:r>
          </a:p>
          <a:p>
            <a:endParaRPr lang="en-US" b="1" dirty="0"/>
          </a:p>
          <a:p>
            <a:r>
              <a:rPr lang="en-US" b="1" dirty="0"/>
              <a:t>ACCURACY</a:t>
            </a:r>
            <a:r>
              <a:rPr lang="en-US" dirty="0"/>
              <a:t>— reporting findings precisely and taking care to avoid errors</a:t>
            </a:r>
          </a:p>
          <a:p>
            <a:endParaRPr lang="en-US" b="1" dirty="0"/>
          </a:p>
          <a:p>
            <a:r>
              <a:rPr lang="en-US" b="1" dirty="0"/>
              <a:t>EFFICIENCY</a:t>
            </a:r>
            <a:r>
              <a:rPr lang="en-US" dirty="0"/>
              <a:t>— using resources wisely and avoiding waste, and</a:t>
            </a:r>
          </a:p>
          <a:p>
            <a:endParaRPr lang="en-US" b="1" dirty="0"/>
          </a:p>
          <a:p>
            <a:r>
              <a:rPr lang="en-US" b="1" dirty="0"/>
              <a:t>OBJECTIVITY</a:t>
            </a:r>
            <a:r>
              <a:rPr lang="en-US" dirty="0"/>
              <a:t>— letting the facts speak for themselves and avoiding improper bias.</a:t>
            </a:r>
          </a:p>
          <a:p>
            <a:pPr marL="114300" indent="0">
              <a:buNone/>
            </a:pPr>
            <a:endParaRPr lang="en-US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2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589"/>
    </mc:Choice>
    <mc:Fallback xmlns="">
      <p:transition spd="slow" advTm="735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Calibri" charset="0"/>
                <a:ea typeface="+mj-ea"/>
                <a:cs typeface="+mj-cs"/>
              </a:rPr>
              <a:t>responsibly conduct research (RCR)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986ED6-1B60-AD4C-9986-F1C052944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IDEAS ARE NOT DIFFICULT TO FATHOM; </a:t>
            </a:r>
          </a:p>
          <a:p>
            <a:r>
              <a:rPr lang="en-US" dirty="0"/>
              <a:t>BUT THEY NEED TO BE MADE </a:t>
            </a:r>
            <a:r>
              <a:rPr lang="en-US" b="1" dirty="0"/>
              <a:t>EXPLICIT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1F3F5D2-BAA6-094A-BA5E-A1B79E098AF0}"/>
              </a:ext>
            </a:extLst>
          </p:cNvPr>
          <p:cNvSpPr txBox="1">
            <a:spLocks/>
          </p:cNvSpPr>
          <p:nvPr/>
        </p:nvSpPr>
        <p:spPr>
          <a:xfrm>
            <a:off x="425450" y="407988"/>
            <a:ext cx="8261350" cy="10398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 anchorCtr="0"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kern="1200" cap="all">
                <a:solidFill>
                  <a:schemeClr val="accent1">
                    <a:lumMod val="50000"/>
                  </a:schemeClr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500">
                <a:solidFill>
                  <a:srgbClr val="6B7D72"/>
                </a:solidFill>
                <a:latin typeface="Book Antiqua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/>
              <a:t>THOSE are the </a:t>
            </a:r>
          </a:p>
          <a:p>
            <a:r>
              <a:rPr lang="en-US" dirty="0"/>
              <a:t>QUALITIES  needed to:</a:t>
            </a:r>
          </a:p>
        </p:txBody>
      </p:sp>
    </p:spTree>
    <p:extLst>
      <p:ext uri="{BB962C8B-B14F-4D97-AF65-F5344CB8AC3E}">
        <p14:creationId xmlns:p14="http://schemas.microsoft.com/office/powerpoint/2010/main" val="372489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92"/>
    </mc:Choice>
    <mc:Fallback xmlns="">
      <p:transition spd="slow" advTm="1889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areas that require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</a:br>
            <a:r>
              <a:rPr lang="en-US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‘Responsible Conduct’</a:t>
            </a:r>
          </a:p>
        </p:txBody>
      </p:sp>
      <p:sp>
        <p:nvSpPr>
          <p:cNvPr id="46082" name="Content Placeholder 5"/>
          <p:cNvSpPr>
            <a:spLocks noGrp="1"/>
          </p:cNvSpPr>
          <p:nvPr>
            <p:ph idx="1"/>
          </p:nvPr>
        </p:nvSpPr>
        <p:spPr>
          <a:xfrm>
            <a:off x="76200" y="2133600"/>
            <a:ext cx="5486400" cy="3886200"/>
          </a:xfrm>
        </p:spPr>
        <p:txBody>
          <a:bodyPr/>
          <a:lstStyle/>
          <a:p>
            <a:pPr>
              <a:lnSpc>
                <a:spcPts val="2400"/>
              </a:lnSpc>
              <a:defRPr/>
            </a:pPr>
            <a:r>
              <a:rPr lang="en-US" sz="2000" b="1" dirty="0"/>
              <a:t>Acquisition and Management of Data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Collaborative Science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Conflicts of Interest and Time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Mentoring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Peer Review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>
                <a:solidFill>
                  <a:schemeClr val="tx1"/>
                </a:solidFill>
              </a:rPr>
              <a:t>Research Misconduct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Responsible Authorship and Publication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Scientists as Responsible Members</a:t>
            </a:r>
            <a:br>
              <a:rPr lang="en-US" sz="2000" b="1" dirty="0"/>
            </a:br>
            <a:r>
              <a:rPr lang="en-US" sz="2000" b="1" dirty="0"/>
              <a:t>   of Society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Use of Animals in Research</a:t>
            </a:r>
          </a:p>
          <a:p>
            <a:pPr>
              <a:lnSpc>
                <a:spcPts val="2400"/>
              </a:lnSpc>
              <a:defRPr/>
            </a:pPr>
            <a:r>
              <a:rPr lang="en-US" sz="2000" b="1" dirty="0"/>
              <a:t>Use of Humans in Research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C7748013-FACC-AB4D-A914-F4C6D2B5903A}"/>
              </a:ext>
            </a:extLst>
          </p:cNvPr>
          <p:cNvSpPr/>
          <p:nvPr/>
        </p:nvSpPr>
        <p:spPr>
          <a:xfrm>
            <a:off x="5181600" y="2286000"/>
            <a:ext cx="533400" cy="3733800"/>
          </a:xfrm>
          <a:prstGeom prst="rightBrac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83EA46-2D0E-104E-9A4C-9A76F9E0D5DE}"/>
              </a:ext>
            </a:extLst>
          </p:cNvPr>
          <p:cNvSpPr/>
          <p:nvPr/>
        </p:nvSpPr>
        <p:spPr>
          <a:xfrm>
            <a:off x="5744336" y="3614291"/>
            <a:ext cx="2994731" cy="13234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ETHICAL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QUESTIONS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en-US" sz="2000" strike="sngStrike" dirty="0">
                <a:solidFill>
                  <a:schemeClr val="bg1"/>
                </a:solidFill>
              </a:rPr>
              <a:t>CAN</a:t>
            </a:r>
            <a:r>
              <a:rPr lang="en-US" sz="2000" dirty="0">
                <a:solidFill>
                  <a:schemeClr val="bg1"/>
                </a:solidFill>
              </a:rPr>
              <a:t> WILL ARISE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IN THESE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 SUBJECT AREAS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E66D5D-74AD-8240-AD4B-8791F08DA84B}"/>
              </a:ext>
            </a:extLst>
          </p:cNvPr>
          <p:cNvSpPr txBox="1"/>
          <p:nvPr/>
        </p:nvSpPr>
        <p:spPr>
          <a:xfrm>
            <a:off x="5778000" y="1714797"/>
            <a:ext cx="2961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Laboratory Notebooks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03A59B-5C44-AD49-B7D3-9B4BD1CCB4B8}"/>
              </a:ext>
            </a:extLst>
          </p:cNvPr>
          <p:cNvSpPr txBox="1"/>
          <p:nvPr/>
        </p:nvSpPr>
        <p:spPr>
          <a:xfrm>
            <a:off x="5493549" y="2133600"/>
            <a:ext cx="365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Rigor in Experiment Design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804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394"/>
    </mc:Choice>
    <mc:Fallback xmlns="">
      <p:transition spd="slow" advTm="743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uiExpand="1" build="p"/>
      <p:bldP spid="6" grpId="0" animBg="1"/>
      <p:bldP spid="2" grpId="0" animBg="1"/>
      <p:bldP spid="3" grpId="0"/>
      <p:bldP spid="3" grpId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Training in RCR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2514600"/>
          </a:xfrm>
        </p:spPr>
        <p:txBody>
          <a:bodyPr/>
          <a:lstStyle/>
          <a:p>
            <a:pPr lvl="1"/>
            <a:r>
              <a:rPr lang="en-US" sz="2400" b="1" dirty="0">
                <a:solidFill>
                  <a:srgbClr val="FF0000"/>
                </a:solidFill>
                <a:latin typeface="Century Gothic" charset="0"/>
              </a:rPr>
              <a:t>On-line instruction</a:t>
            </a:r>
            <a:r>
              <a:rPr lang="en-US" sz="2400" dirty="0">
                <a:latin typeface="Century Gothic" charset="0"/>
              </a:rPr>
              <a:t> in Years 1–4 (‘</a:t>
            </a:r>
            <a:r>
              <a:rPr lang="en-US" sz="2400" dirty="0" err="1">
                <a:latin typeface="Century Gothic" charset="0"/>
              </a:rPr>
              <a:t>Knowledgelink</a:t>
            </a:r>
            <a:r>
              <a:rPr lang="en-US" sz="2400" dirty="0">
                <a:latin typeface="Century Gothic" charset="0"/>
              </a:rPr>
              <a:t>’)</a:t>
            </a:r>
          </a:p>
          <a:p>
            <a:pPr lvl="1"/>
            <a:endParaRPr lang="en-US" sz="2400" dirty="0">
              <a:latin typeface="Century Gothic" charset="0"/>
            </a:endParaRPr>
          </a:p>
          <a:p>
            <a:pPr lvl="1"/>
            <a:r>
              <a:rPr lang="en-US" sz="2400" b="1" dirty="0">
                <a:solidFill>
                  <a:srgbClr val="FF0000"/>
                </a:solidFill>
                <a:latin typeface="Century Gothic" charset="0"/>
              </a:rPr>
              <a:t>Workshops based on ‘Case Studies’ </a:t>
            </a:r>
            <a:r>
              <a:rPr lang="en-US" sz="2400" dirty="0">
                <a:latin typeface="Century Gothic" charset="0"/>
              </a:rPr>
              <a:t>in Years 2–4</a:t>
            </a:r>
          </a:p>
          <a:p>
            <a:pPr lvl="1"/>
            <a:endParaRPr lang="en-US" sz="2400" dirty="0">
              <a:latin typeface="Century Gothic" charset="0"/>
            </a:endParaRPr>
          </a:p>
          <a:p>
            <a:pPr lvl="1"/>
            <a:r>
              <a:rPr lang="en-US" sz="2400" b="1" dirty="0">
                <a:solidFill>
                  <a:srgbClr val="FF0000"/>
                </a:solidFill>
                <a:latin typeface="Century Gothic" charset="0"/>
              </a:rPr>
              <a:t>RCR-focused lab meetings</a:t>
            </a:r>
            <a:r>
              <a:rPr lang="en-US" sz="2400" dirty="0">
                <a:latin typeface="Century Gothic" charset="0"/>
              </a:rPr>
              <a:t> in Years 3–5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816A1C-9A56-5D4F-B7AA-8E4741B05C68}"/>
              </a:ext>
            </a:extLst>
          </p:cNvPr>
          <p:cNvSpPr/>
          <p:nvPr/>
        </p:nvSpPr>
        <p:spPr>
          <a:xfrm>
            <a:off x="255237" y="1702352"/>
            <a:ext cx="84137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Century Gothic" charset="0"/>
              </a:rPr>
              <a:t>Your training in RCR is continual.</a:t>
            </a:r>
          </a:p>
          <a:p>
            <a:pPr algn="ctr"/>
            <a:endParaRPr lang="en-US" dirty="0">
              <a:latin typeface="Century Gothic" charset="0"/>
            </a:endParaRPr>
          </a:p>
          <a:p>
            <a:pPr algn="ctr"/>
            <a:r>
              <a:rPr lang="en-US" dirty="0">
                <a:latin typeface="Century Gothic" charset="0"/>
              </a:rPr>
              <a:t>Why?</a:t>
            </a:r>
          </a:p>
          <a:p>
            <a:pPr algn="ctr"/>
            <a:r>
              <a:rPr lang="en-US" dirty="0">
                <a:latin typeface="Century Gothic" charset="0"/>
              </a:rPr>
              <a:t>See concepts several times; In different </a:t>
            </a:r>
            <a:r>
              <a:rPr lang="en-US" b="1" dirty="0">
                <a:latin typeface="Century Gothic" charset="0"/>
              </a:rPr>
              <a:t>contexts</a:t>
            </a:r>
            <a:r>
              <a:rPr lang="en-US" dirty="0">
                <a:latin typeface="Century Gothic" charset="0"/>
              </a:rPr>
              <a:t> </a:t>
            </a:r>
          </a:p>
          <a:p>
            <a:pPr algn="ctr"/>
            <a:endParaRPr lang="en-US" dirty="0">
              <a:latin typeface="Century Gothic" charset="0"/>
            </a:endParaRPr>
          </a:p>
          <a:p>
            <a:pPr algn="ctr"/>
            <a:r>
              <a:rPr lang="en-US" dirty="0">
                <a:latin typeface="Century Gothic" charset="0"/>
              </a:rPr>
              <a:t>= they are “sticky”!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679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644"/>
    </mc:Choice>
    <mc:Fallback xmlns="">
      <p:transition spd="slow" advTm="776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5.8|16|18|28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5|0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7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28.2|18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5.8|16|18|28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5.8|16|18|28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8|10.4|2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|2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6.5|8.6|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8.2|10.2|19.9|14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7.2|15.4|26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10.2|3.8|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4288</TotalTime>
  <Words>1890</Words>
  <Application>Microsoft Office PowerPoint</Application>
  <PresentationFormat>On-screen Show (4:3)</PresentationFormat>
  <Paragraphs>316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ＭＳ Ｐゴシック</vt:lpstr>
      <vt:lpstr>Arial</vt:lpstr>
      <vt:lpstr>Book Antiqua</vt:lpstr>
      <vt:lpstr>Calibri</vt:lpstr>
      <vt:lpstr>Century Gothic</vt:lpstr>
      <vt:lpstr>Times New Roman</vt:lpstr>
      <vt:lpstr>Apothecary</vt:lpstr>
      <vt:lpstr>@SDFlies      #BGSOrientation Today’s program: </vt:lpstr>
      <vt:lpstr>responsible conduct of research (RCR)</vt:lpstr>
      <vt:lpstr>What is YOUR PRIMARY GOAL?</vt:lpstr>
      <vt:lpstr>What is YOUR PRIMARY GOAL?</vt:lpstr>
      <vt:lpstr>What is YOUR PRIMARY GOAL?</vt:lpstr>
      <vt:lpstr>What Essential QUALITIES SHOULD YOU strive for?</vt:lpstr>
      <vt:lpstr>responsibly conduct research (RCR)</vt:lpstr>
      <vt:lpstr>areas that require ‘Responsible Conduct’</vt:lpstr>
      <vt:lpstr>Training in RCR</vt:lpstr>
      <vt:lpstr>Case Studies</vt:lpstr>
      <vt:lpstr>Apply those Essential QUALITIES in considering case studies</vt:lpstr>
      <vt:lpstr>Example Case Study </vt:lpstr>
      <vt:lpstr>Case Study, Continued</vt:lpstr>
      <vt:lpstr>Case Study, Continued</vt:lpstr>
      <vt:lpstr>Case Study, Continued</vt:lpstr>
      <vt:lpstr>Which area(s) does this  case study highlight?</vt:lpstr>
      <vt:lpstr>Research Misconduct</vt:lpstr>
      <vt:lpstr>The goal of your RCR training:</vt:lpstr>
      <vt:lpstr>RCR will be continual during your time here</vt:lpstr>
      <vt:lpstr>BGS RCR/SRR Website</vt:lpstr>
      <vt:lpstr>BGS RCR/SRR Website http://bit.ly/BGS_RCR_UPENN</vt:lpstr>
      <vt:lpstr>NIH RCR Resources   http://bit.ly/NIH_RCR  </vt:lpstr>
      <vt:lpstr>To Sum up:  these ARE your QUALITIES</vt:lpstr>
      <vt:lpstr>What is YOUR PRIMARY GOAL?</vt:lpstr>
      <vt:lpstr>Training in Scientific Rigor and Reproducibility (SRR)</vt:lpstr>
      <vt:lpstr>@SDFlies      #BGSOrientation Today’s program: </vt:lpstr>
    </vt:vector>
  </TitlesOfParts>
  <Company>University of Pennsylvania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Breaches of the Code of Academic Integrity</dc:title>
  <dc:creator>School of Medicine</dc:creator>
  <cp:lastModifiedBy>Rebecca Lopez</cp:lastModifiedBy>
  <cp:revision>512</cp:revision>
  <cp:lastPrinted>2017-08-28T12:35:18Z</cp:lastPrinted>
  <dcterms:created xsi:type="dcterms:W3CDTF">2003-09-08T21:22:40Z</dcterms:created>
  <dcterms:modified xsi:type="dcterms:W3CDTF">2020-08-19T20:52:41Z</dcterms:modified>
</cp:coreProperties>
</file>